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31"/>
  </p:notesMasterIdLst>
  <p:handoutMasterIdLst>
    <p:handoutMasterId r:id="rId32"/>
  </p:handoutMasterIdLst>
  <p:sldIdLst>
    <p:sldId id="1022" r:id="rId2"/>
    <p:sldId id="1032" r:id="rId3"/>
    <p:sldId id="1025" r:id="rId4"/>
    <p:sldId id="1036" r:id="rId5"/>
    <p:sldId id="1037" r:id="rId6"/>
    <p:sldId id="1033" r:id="rId7"/>
    <p:sldId id="1038" r:id="rId8"/>
    <p:sldId id="1024" r:id="rId9"/>
    <p:sldId id="1028" r:id="rId10"/>
    <p:sldId id="1039" r:id="rId11"/>
    <p:sldId id="256" r:id="rId12"/>
    <p:sldId id="1044" r:id="rId13"/>
    <p:sldId id="838" r:id="rId14"/>
    <p:sldId id="1020" r:id="rId15"/>
    <p:sldId id="1021" r:id="rId16"/>
    <p:sldId id="1015" r:id="rId17"/>
    <p:sldId id="1029" r:id="rId18"/>
    <p:sldId id="1031" r:id="rId19"/>
    <p:sldId id="1040" r:id="rId20"/>
    <p:sldId id="1041" r:id="rId21"/>
    <p:sldId id="1042" r:id="rId22"/>
    <p:sldId id="1043" r:id="rId23"/>
    <p:sldId id="1045" r:id="rId24"/>
    <p:sldId id="1048" r:id="rId25"/>
    <p:sldId id="1046" r:id="rId26"/>
    <p:sldId id="1047" r:id="rId27"/>
    <p:sldId id="290" r:id="rId28"/>
    <p:sldId id="957" r:id="rId29"/>
    <p:sldId id="264" r:id="rId3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97"/>
    <p:restoredTop sz="89660" autoAdjust="0"/>
  </p:normalViewPr>
  <p:slideViewPr>
    <p:cSldViewPr snapToGrid="0" snapToObjects="1">
      <p:cViewPr varScale="1">
        <p:scale>
          <a:sx n="76" d="100"/>
          <a:sy n="76" d="100"/>
        </p:scale>
        <p:origin x="1354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11" y="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6E69F-C9C5-482B-B2D6-3DF3705196EC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75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11" y="942975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E385C-FFDC-405D-8F82-ADC941BE72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9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708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79769" y="4715154"/>
            <a:ext cx="5438139" cy="4466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National Curriculum ensures that all children are taught Phonics systematically.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gives your children the tools to read any word. 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58" cy="496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1940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12788" y="808038"/>
            <a:ext cx="3082925" cy="2312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044" y="3199339"/>
            <a:ext cx="5288339" cy="676870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altLang="ja-JP" sz="1100" dirty="0">
                <a:latin typeface="Times New Roman"/>
                <a:cs typeface="Times New Roman"/>
                <a:sym typeface="Times New Roman"/>
              </a:rPr>
              <a:t>- </a:t>
            </a: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r>
              <a:rPr lang="en-US" sz="1100" dirty="0">
                <a:latin typeface="Times New Roman" charset="0"/>
              </a:rPr>
              <a:t>- W</a:t>
            </a:r>
            <a:r>
              <a:rPr lang="en-GB" sz="1100" dirty="0">
                <a:latin typeface="Times New Roman" charset="0"/>
              </a:rPr>
              <a:t>e pronounce the sounds clearly, using pure sounds 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etc.) so that your child will be able to blend the sounds together to make words more easily. 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55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2 sounds are shaded. They are long vowel sounds with 2 or more letters. We call these ‘Special Friends’ – two letters together that make one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practise saying these sounds together.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each sound MTYT.</a:t>
            </a:r>
          </a:p>
          <a:p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Once children know these Set 2 sounds, they know one way of reading and writing every sound.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9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44525" y="808038"/>
            <a:ext cx="3411538" cy="2559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1863" y="3438677"/>
            <a:ext cx="5077173" cy="652936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children know how to read Set 2 sounds, they start to learn Set 3 sounds.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These are shaded in the chart.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They are alternative graphemes (spelling of a sound) for the Set 1 and Set 2 sounds the children already know.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i="1" dirty="0">
                <a:latin typeface="Arial" pitchFamily="34" charset="0"/>
                <a:cs typeface="Arial" pitchFamily="34" charset="0"/>
              </a:rPr>
              <a:t>Point to the chart to show. 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1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</p:spTree>
    <p:extLst>
      <p:ext uri="{BB962C8B-B14F-4D97-AF65-F5344CB8AC3E}">
        <p14:creationId xmlns:p14="http://schemas.microsoft.com/office/powerpoint/2010/main" val="2822967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‘d’ looks like a dinosaur.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‘m’ looks like a mountain.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‘a’ looks like an apple.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07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03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baseline="0" dirty="0"/>
              <a:t>Today I want to help you understand how your child is learning to read words in </a:t>
            </a:r>
            <a:r>
              <a:rPr lang="en-US" i="1" baseline="0" dirty="0"/>
              <a:t>Read Write Inc. </a:t>
            </a:r>
            <a:r>
              <a:rPr lang="en-US" i="0" baseline="0" dirty="0"/>
              <a:t>Phonics by blending sounds together: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Alongside teaching children sounds, we teach them </a:t>
            </a:r>
            <a:r>
              <a:rPr lang="en-US" dirty="0"/>
              <a:t>to blend sounds to read words e.g. s-a-t, sat.</a:t>
            </a:r>
            <a:r>
              <a:rPr lang="en-US" i="0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Fred Talk to help children read.</a:t>
            </a: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97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words using Fred Talk to blend together the sounds they know e.g. m-a-t, mat.</a:t>
            </a:r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585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children </a:t>
            </a:r>
            <a:r>
              <a:rPr lang="en-US" dirty="0" err="1"/>
              <a:t>practise</a:t>
            </a:r>
            <a:r>
              <a:rPr lang="en-US" dirty="0"/>
              <a:t> reading these sounds in words using the routine ‘Special Friends’, ‘Fred Talk’, read the word’.</a:t>
            </a:r>
          </a:p>
          <a:p>
            <a:endParaRPr lang="en-US" dirty="0"/>
          </a:p>
          <a:p>
            <a:r>
              <a:rPr lang="en-US" dirty="0"/>
              <a:t>They spot the ‘Special Friends’ first, then Fred Talk to read the word.</a:t>
            </a:r>
          </a:p>
          <a:p>
            <a:endParaRPr lang="en-US" dirty="0"/>
          </a:p>
          <a:p>
            <a:r>
              <a:rPr lang="en-US" dirty="0"/>
              <a:t>For example, ‘ay’, s-p-r-ay</a:t>
            </a:r>
            <a:r>
              <a:rPr lang="en-US"/>
              <a:t>, spray.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06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20 minutes is needed for this session.</a:t>
            </a:r>
          </a:p>
          <a:p>
            <a:endParaRPr lang="en-US" dirty="0"/>
          </a:p>
          <a:p>
            <a:r>
              <a:rPr lang="en-US" dirty="0"/>
              <a:t>Notes</a:t>
            </a:r>
            <a:r>
              <a:rPr lang="en-US" baseline="0" dirty="0"/>
              <a:t> are provided to help you lead the presentation.</a:t>
            </a:r>
          </a:p>
          <a:p>
            <a:r>
              <a:rPr lang="en-US" baseline="0" dirty="0"/>
              <a:t>Notes in italics are for your attention only.</a:t>
            </a:r>
          </a:p>
          <a:p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 or 2’ from Oxford Owl.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Booklet 1 is sound groups and Ditty/ Red Groups and Booklet 2 for Green – Grey Storybooks.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will make the best possible progress if they read as often as possible.</a:t>
            </a: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Today we are going to discuss how to listen to your child read their Read Write Inc. Phonics decodable storybook when they bring it home.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4688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after the third read in class, children bring the same Storybook home in their book bag.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this book!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can read it like a storyteller and can’t wait to read it to you, their grandparents or even their teddy bear.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 avoid saying, “This book is too easy for you!” but instead say “I love how well you can read this book!”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are meant to be able to read all of the words as the book is at the correct level.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them to share their enjoyment of the story with you and read it in their storyteller voice – again and again.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51D32-3C34-4CC0-B1C8-B7CDA258413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9301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 Children will be able to read all of the words in the Storybook.</a:t>
            </a:r>
          </a:p>
          <a:p>
            <a:endParaRPr lang="en-US" dirty="0"/>
          </a:p>
          <a:p>
            <a:r>
              <a:rPr lang="en-US" dirty="0"/>
              <a:t>If they hesitate, remind them to read the word using ‘Special Friends, Fred Talk, read the word’.</a:t>
            </a:r>
          </a:p>
          <a:p>
            <a:r>
              <a:rPr lang="en-US" dirty="0"/>
              <a:t>For example, this means they spot the ‘</a:t>
            </a:r>
            <a:r>
              <a:rPr lang="en-US" dirty="0" err="1"/>
              <a:t>sh</a:t>
            </a:r>
            <a:r>
              <a:rPr lang="en-US" dirty="0"/>
              <a:t>’, then Fred Talk and blend to read the word e.g. </a:t>
            </a:r>
            <a:r>
              <a:rPr lang="en-US" dirty="0" err="1"/>
              <a:t>sh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041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words are ‘tricky’ because they contain letters that don’t match the sounds the child has been taught.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‘said’ has ‘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making an ‘e’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these common exception words as Red words.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early Storybooks, these words are printed in red text.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Remind your child not to use Fred Talk to read Red words but instead to stop and think. Tell them the word if needed.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1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 or 2’ from Oxford Owl.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Booklet 1 is sound groups and Ditty/ Red Groups and Booklet 2 for Green – Grey Storybooks.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3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Stories provide a wealth of language we don’t use in everyday talk.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stories, poems and nursery rhymes children know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well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the more easily they will be able to understand what they read, when they can read.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thrive on repetition.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Take Sophie who is 2 ½ years old.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 begs for her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favourite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stories to be read over and over again.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her mum repeats the story, the more the story ‘belongs’ to Sophie.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Sophie ‘reads’ it, copying the special emphasis and actions that her mum used every time she read the story to her.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Copyright Ruth Miskin Literacy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351975-CA05-4734-9F82-596F4DC72541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2654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are our ten top tips for Storytime at home.</a:t>
            </a:r>
          </a:p>
          <a:p>
            <a:endParaRPr lang="en-US" dirty="0"/>
          </a:p>
          <a:p>
            <a:pPr marL="514350" indent="-514350">
              <a:buAutoNum type="arabicPeriod"/>
            </a:pPr>
            <a:r>
              <a:rPr lang="en-US" sz="1200" dirty="0"/>
              <a:t>Make it a treat – introduce each new book with excitement.</a:t>
            </a:r>
          </a:p>
          <a:p>
            <a:pPr marL="514350" indent="-514350">
              <a:buAutoNum type="arabicPeriod"/>
            </a:pPr>
            <a:r>
              <a:rPr lang="en-US" sz="1200" dirty="0"/>
              <a:t>Make it a special quiet time – cuddle up!</a:t>
            </a:r>
          </a:p>
          <a:p>
            <a:pPr marL="514350" indent="-514350">
              <a:buAutoNum type="arabicPeriod"/>
            </a:pPr>
            <a:r>
              <a:rPr lang="en-US" sz="1200" dirty="0"/>
              <a:t>Show curiosity in what you’re going to read.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200" dirty="0"/>
              <a:t>Read story once without stopping so they can enjoy the whole story.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If you think your child might not understand something say something like ‘Oh I think what’s happening here is that…”</a:t>
            </a:r>
            <a:endParaRPr lang="en-US" sz="1200" dirty="0"/>
          </a:p>
          <a:p>
            <a:pPr marL="514350" indent="-514350">
              <a:buAutoNum type="arabicPeriod"/>
            </a:pPr>
            <a:r>
              <a:rPr lang="en-US" sz="1200" dirty="0"/>
              <a:t>Chat about the story e.g. I wonder why he did that? Oh no, I hope she’s not going to…</a:t>
            </a:r>
          </a:p>
          <a:p>
            <a:pPr marL="514350" indent="-514350">
              <a:buAutoNum type="arabicPeriod"/>
            </a:pPr>
            <a:r>
              <a:rPr lang="en-US" sz="1200" dirty="0"/>
              <a:t>Avoid asking questions to test what they remember.</a:t>
            </a:r>
          </a:p>
          <a:p>
            <a:pPr marL="514350" indent="-514350">
              <a:buAutoNum type="arabicPeriod"/>
            </a:pPr>
            <a:r>
              <a:rPr lang="en-US" sz="1200" dirty="0"/>
              <a:t>Link to other stories and experiences you have shared e.g. this reminds me of…</a:t>
            </a:r>
          </a:p>
          <a:p>
            <a:pPr marL="514350" indent="-514350">
              <a:buAutoNum type="arabicPeriod"/>
            </a:pPr>
            <a:r>
              <a:rPr lang="en-US" sz="1200" dirty="0"/>
              <a:t>Read </a:t>
            </a:r>
            <a:r>
              <a:rPr lang="en-US" sz="1200" dirty="0" err="1"/>
              <a:t>favourites</a:t>
            </a:r>
            <a:r>
              <a:rPr lang="en-US" sz="1200" dirty="0"/>
              <a:t> over and over again – encourage your child to join with the bits they know. Avoid saying ‘not that story again!’</a:t>
            </a:r>
          </a:p>
          <a:p>
            <a:pPr marL="514350" indent="-514350">
              <a:buAutoNum type="arabicPeriod"/>
            </a:pPr>
            <a:r>
              <a:rPr lang="en-US" sz="1200" dirty="0"/>
              <a:t>Use different voices – be enthusiastic!</a:t>
            </a:r>
          </a:p>
          <a:p>
            <a:pPr marL="514350" indent="-514350">
              <a:buAutoNum type="arabicPeriod"/>
            </a:pPr>
            <a:r>
              <a:rPr lang="en-GB" sz="1200" dirty="0"/>
              <a:t>Love </a:t>
            </a:r>
            <a:r>
              <a:rPr lang="en-US" sz="1200" dirty="0"/>
              <a:t>the book – read with enjoyment.</a:t>
            </a:r>
            <a:endParaRPr lang="en-US" dirty="0"/>
          </a:p>
          <a:p>
            <a:endParaRPr lang="en-US" dirty="0"/>
          </a:p>
          <a:p>
            <a:r>
              <a:rPr lang="en-US" dirty="0"/>
              <a:t>I will give you a handout with these tips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4413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Approximately 10 </a:t>
            </a:r>
            <a:r>
              <a:rPr lang="en-US" dirty="0"/>
              <a:t>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23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841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both real and nonsense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word as a whole. 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01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201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874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baseline="0" dirty="0"/>
              <a:t>Today I want to help you understand more about the Phonics Screening Check – a word reading test that all Year 1s undertake in June.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Accurate word-reading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six is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 predictor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future reading success.</a:t>
            </a:r>
            <a:endParaRPr lang="en-US" i="0" baseline="0" dirty="0"/>
          </a:p>
          <a:p>
            <a:endParaRPr lang="en-US" i="0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In December 2018, research found that nearly 90% of children who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passed the phonics check taken in Year 1 reached or exceeded the expected standard in reading in Year 6.</a:t>
            </a:r>
          </a:p>
          <a:p>
            <a:pPr eaLnBrk="1" hangingPunct="1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154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535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8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5294"/>
          <a:stretch/>
        </p:blipFill>
        <p:spPr>
          <a:xfrm>
            <a:off x="0" y="114599"/>
            <a:ext cx="9144000" cy="64949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716ECB-E119-476E-BF37-71A61C88207F}"/>
              </a:ext>
            </a:extLst>
          </p:cNvPr>
          <p:cNvSpPr txBox="1"/>
          <p:nvPr/>
        </p:nvSpPr>
        <p:spPr>
          <a:xfrm>
            <a:off x="367748" y="516835"/>
            <a:ext cx="5396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latin typeface="Twinkl Cursive Looped" panose="02000000000000000000" pitchFamily="2" charset="0"/>
              </a:rPr>
              <a:t>Tuesday 30</a:t>
            </a:r>
            <a:r>
              <a:rPr lang="en-US" u="sng" baseline="30000" dirty="0">
                <a:latin typeface="Twinkl Cursive Looped" panose="02000000000000000000" pitchFamily="2" charset="0"/>
              </a:rPr>
              <a:t>th</a:t>
            </a:r>
            <a:r>
              <a:rPr lang="en-US" u="sng" dirty="0">
                <a:latin typeface="Twinkl Cursive Looped" panose="02000000000000000000" pitchFamily="2" charset="0"/>
              </a:rPr>
              <a:t> April 2024</a:t>
            </a:r>
          </a:p>
          <a:p>
            <a:r>
              <a:rPr lang="en-US" u="sng" dirty="0">
                <a:latin typeface="Twinkl Cursive Looped" panose="02000000000000000000" pitchFamily="2" charset="0"/>
              </a:rPr>
              <a:t>Meeting 2.30pm</a:t>
            </a:r>
          </a:p>
          <a:p>
            <a:r>
              <a:rPr lang="en-US" b="1" u="sng" dirty="0">
                <a:latin typeface="Twinkl Cursive Looped" panose="02000000000000000000" pitchFamily="2" charset="0"/>
              </a:rPr>
              <a:t>Welcome! Thank you for coming along.</a:t>
            </a:r>
            <a:endParaRPr lang="en-GB" b="1" u="sng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AE646-EE81-428D-93B8-72D28B6F9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630" y="4410489"/>
            <a:ext cx="2053340" cy="204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>
                <a:solidFill>
                  <a:schemeClr val="dk2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Sounds/Phonemes- </a:t>
            </a:r>
            <a:r>
              <a:rPr lang="en-US" sz="3200" b="0" i="0" u="sng" strike="noStrike" cap="none" dirty="0">
                <a:solidFill>
                  <a:schemeClr val="dk2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sounds are merged together to form words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Twinkl Cursive Looped" panose="02000000000000000000" pitchFamily="2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>
                <a:solidFill>
                  <a:schemeClr val="dk2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Graphemes- </a:t>
            </a:r>
            <a:r>
              <a:rPr lang="en-US" sz="3200" i="0" u="sng" strike="noStrike" cap="none" dirty="0">
                <a:solidFill>
                  <a:schemeClr val="dk2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a name for the letters we use to write the sound e.g. ‘ay’.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lang="en-US" u="sng" dirty="0">
              <a:solidFill>
                <a:schemeClr val="dk2"/>
              </a:solidFill>
              <a:latin typeface="Twinkl Cursive Looped" panose="02000000000000000000" pitchFamily="2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sng" strike="noStrike" cap="none" dirty="0">
                <a:solidFill>
                  <a:srgbClr val="FF0000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Red words- </a:t>
            </a:r>
            <a:r>
              <a:rPr lang="en-US" sz="3200" i="0" u="sng" strike="noStrike" cap="none" dirty="0">
                <a:solidFill>
                  <a:schemeClr val="dk2"/>
                </a:solidFill>
                <a:latin typeface="Twinkl Cursive Looped" panose="02000000000000000000" pitchFamily="2" charset="0"/>
                <a:ea typeface="Arial"/>
                <a:cs typeface="Arial"/>
                <a:sym typeface="Arial"/>
              </a:rPr>
              <a:t>High frequency ‘common words’ such as the, we, my, me, would, there etc. </a:t>
            </a:r>
          </a:p>
        </p:txBody>
      </p:sp>
      <p:sp>
        <p:nvSpPr>
          <p:cNvPr id="2" name="Rectangle 1"/>
          <p:cNvSpPr/>
          <p:nvPr/>
        </p:nvSpPr>
        <p:spPr>
          <a:xfrm>
            <a:off x="323528" y="4462687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1B5F2-4C17-4423-86CA-276D5FBC1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298" y="5414141"/>
            <a:ext cx="1190945" cy="11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2412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latin typeface="Twinkl Cursive Looped" panose="02000000000000000000" pitchFamily="2" charset="0"/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90E8B-D858-458D-9001-55DCD5F50A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0929" y="293458"/>
            <a:ext cx="835572" cy="83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98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Speed Sounds Set 2</a:t>
            </a:r>
          </a:p>
        </p:txBody>
      </p:sp>
      <p:pic>
        <p:nvPicPr>
          <p:cNvPr id="5" name="Picture 4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139952" y="4725144"/>
            <a:ext cx="2304256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259632" y="5949280"/>
            <a:ext cx="4536504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30593-600C-4740-A38B-5DCC639B0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1481" y="275085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498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Speed Sounds Set 3</a:t>
            </a:r>
          </a:p>
        </p:txBody>
      </p:sp>
      <p:sp>
        <p:nvSpPr>
          <p:cNvPr id="9" name="Rounded Rectangle 8"/>
          <p:cNvSpPr/>
          <p:nvPr/>
        </p:nvSpPr>
        <p:spPr>
          <a:xfrm flipV="1">
            <a:off x="5648062" y="5487405"/>
            <a:ext cx="115212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832140" y="4365104"/>
            <a:ext cx="936104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652080" y="5755441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775854" y="619977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432038" y="4869160"/>
            <a:ext cx="432048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03844" y="5703177"/>
            <a:ext cx="151216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516048" y="5982084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4959928" y="4329100"/>
            <a:ext cx="504056" cy="57606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6327051" y="4585416"/>
            <a:ext cx="504056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665745" y="618333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652120" y="1687665"/>
            <a:ext cx="36004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2D3CA-5097-41AB-A07F-B4C97776E6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2471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82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Name the pictures</a:t>
            </a:r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7CAA4F-50DC-4D69-AEDC-3F314E803E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248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039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DFB8D4-098C-4EC5-9134-B1AD2902B9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3439" y="303354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77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Sounds + blending =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767" y="2721512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4142396" y="2911126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18531"/>
            <a:ext cx="3393707" cy="15083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94617B-7594-4F96-87A8-4199DA7E94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3487" y="273209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5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219" b="6202"/>
          <a:stretch/>
        </p:blipFill>
        <p:spPr>
          <a:xfrm>
            <a:off x="1720530" y="1451614"/>
            <a:ext cx="1512999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550456" y="1451613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8311" y="3930683"/>
            <a:ext cx="4797287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40A1E6-34F1-4F61-B4C8-505CE27FF2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5248" y="275085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50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279C-A1B0-BD46-857A-27F00F24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146704" cy="864096"/>
          </a:xfrm>
        </p:spPr>
        <p:txBody>
          <a:bodyPr/>
          <a:lstStyle/>
          <a:p>
            <a:r>
              <a:rPr lang="en-US" dirty="0"/>
              <a:t>‘</a:t>
            </a:r>
            <a:r>
              <a:rPr lang="en-US" dirty="0">
                <a:latin typeface="Twinkl Cursive Looped" panose="02000000000000000000" pitchFamily="2" charset="0"/>
              </a:rPr>
              <a:t>Special Friends’, ‘Fred Talk’, read the word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5C3B0-4996-1B47-B748-9022B28B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470" y="14822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82D307-CAF3-CD40-BD45-235D8FDAE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9841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B95ABA-09D1-4E82-B5A4-9EDCCDE428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3486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08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</a:t>
            </a:r>
            <a:br>
              <a:rPr lang="en-US" dirty="0"/>
            </a:br>
            <a:r>
              <a:rPr lang="en-US" dirty="0"/>
              <a:t>Listening to your child read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99824D-D611-437C-86A4-F859CFA3E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177" y="5403081"/>
            <a:ext cx="1188823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6B83D-C36C-48CA-9156-66781FD5C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502420" cy="864096"/>
          </a:xfrm>
        </p:spPr>
        <p:txBody>
          <a:bodyPr/>
          <a:lstStyle/>
          <a:p>
            <a:r>
              <a:rPr lang="en-US" sz="2000" dirty="0">
                <a:latin typeface="Twinkl Cursive Looped" panose="02000000000000000000" pitchFamily="2" charset="0"/>
              </a:rPr>
              <a:t>Your child is checked to see what level they are. This is bespoke and 1:1</a:t>
            </a:r>
            <a:endParaRPr lang="en-GB" sz="2000" dirty="0">
              <a:latin typeface="Twinkl Cursive Looped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11547F-2A83-4A3D-B24F-D652FEDF1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00398" y="1196975"/>
            <a:ext cx="3686079" cy="50403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4F73B3-4BCC-432A-9778-B55DCF690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6513" y="353262"/>
            <a:ext cx="678869" cy="67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454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5062963"/>
            <a:ext cx="2244402" cy="16927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You may have the book a few days…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DBDA3B-A778-4374-9D04-31A3CDF954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6585" y="1247937"/>
            <a:ext cx="5052157" cy="38150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3CCCE1-2644-470A-91B7-DE5788EAC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920" y="1726182"/>
            <a:ext cx="2918610" cy="28585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7511BD-4086-4F16-9072-0D10CDDE7F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3245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7349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EB5E3-8A36-464F-AD2A-E3B6DAFFE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68022" cy="864096"/>
          </a:xfrm>
        </p:spPr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‘Special Friends’, ‘Fred Talk’, read the word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6F55EA-20BA-9940-80CE-F946D54B8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155" y="1490269"/>
            <a:ext cx="4099689" cy="1938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1E4011-75BC-3A4A-8675-9C1366675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155" y="3713613"/>
            <a:ext cx="4056943" cy="28791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5045A5-7566-4012-B8B1-7280CAF546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3938" y="275085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49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1358-7079-704B-9B32-5E78F288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 Words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04FA85-7D2B-994C-8EA8-4ABF818A1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7081" y="3357051"/>
            <a:ext cx="4599316" cy="294163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ABCBC3-CDC1-EC4B-A12C-A092D1C258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91" r="3172" b="1901"/>
          <a:stretch/>
        </p:blipFill>
        <p:spPr>
          <a:xfrm>
            <a:off x="1157467" y="1546333"/>
            <a:ext cx="3040011" cy="1544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ACAA7-1E4E-D742-A365-12B2395364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602" r="6712" b="7279"/>
          <a:stretch/>
        </p:blipFill>
        <p:spPr>
          <a:xfrm>
            <a:off x="4946524" y="1546333"/>
            <a:ext cx="3040009" cy="15441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BCDC4F-CC11-4ED5-8C81-4C77BA4EEB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3439" y="260649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74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00033-6BC5-DC4D-B49C-817C0D0E7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Listen to your child read the same Storybook again and again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Read with regular frequency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Encourage them to use ’Special Friends’, ‘Fred Talk’, ‘read the word’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Discuss the story and encourage their storyteller voice.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Share a varied range of books with your child and share story times with them.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0B7DA6-3A99-4C11-A1C9-C598E28FA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479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Repeated readings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Again! Again!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208" y="1202584"/>
            <a:ext cx="8091293" cy="1698848"/>
          </a:xfrm>
        </p:spPr>
        <p:txBody>
          <a:bodyPr/>
          <a:lstStyle/>
          <a:p>
            <a:pPr algn="ctr"/>
            <a:endParaRPr lang="en-US" dirty="0"/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Children are wired to thrive on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repetition</a:t>
            </a:r>
          </a:p>
          <a:p>
            <a:pPr algn="ctr"/>
            <a:endParaRPr lang="en-US" b="1" dirty="0">
              <a:latin typeface="Twinkl Cursive Looped" panose="02000000000000000000" pitchFamily="2" charset="0"/>
            </a:endParaRP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This is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very </a:t>
            </a:r>
            <a:r>
              <a:rPr lang="en-US" dirty="0">
                <a:latin typeface="Twinkl Cursive Looped" panose="02000000000000000000" pitchFamily="2" charset="0"/>
              </a:rPr>
              <a:t>different from when I was at school…</a:t>
            </a:r>
          </a:p>
          <a:p>
            <a:endParaRPr lang="en-US" dirty="0"/>
          </a:p>
          <a:p>
            <a:endParaRPr lang="en-US" dirty="0">
              <a:solidFill>
                <a:schemeClr val="accent6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47591" y="3719157"/>
            <a:ext cx="8552416" cy="2307383"/>
            <a:chOff x="1393441" y="3629109"/>
            <a:chExt cx="5833889" cy="1573943"/>
          </a:xfrm>
        </p:grpSpPr>
        <p:pic>
          <p:nvPicPr>
            <p:cNvPr id="12" name="Picture 11" descr="Screen Shot 2016-05-11 at 07.22.0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294" y="3970798"/>
              <a:ext cx="953908" cy="1232131"/>
            </a:xfrm>
            <a:prstGeom prst="rect">
              <a:avLst/>
            </a:prstGeom>
          </p:spPr>
        </p:pic>
        <p:pic>
          <p:nvPicPr>
            <p:cNvPr id="13" name="Picture 12" descr="Screen Shot 2016-05-11 at 07.23.3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7954" y="3909855"/>
              <a:ext cx="1158845" cy="1293074"/>
            </a:xfrm>
            <a:prstGeom prst="rect">
              <a:avLst/>
            </a:prstGeom>
          </p:spPr>
        </p:pic>
        <p:pic>
          <p:nvPicPr>
            <p:cNvPr id="14" name="Picture 13" descr="Screen Shot 2016-05-11 at 07.23.57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529" y="3629109"/>
              <a:ext cx="1546801" cy="1564856"/>
            </a:xfrm>
            <a:prstGeom prst="rect">
              <a:avLst/>
            </a:prstGeom>
          </p:spPr>
        </p:pic>
        <p:pic>
          <p:nvPicPr>
            <p:cNvPr id="15" name="Picture 14" descr="Screen Shot 2016-09-29 at 14.52.06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69" y="4019386"/>
              <a:ext cx="931660" cy="1183666"/>
            </a:xfrm>
            <a:prstGeom prst="rect">
              <a:avLst/>
            </a:prstGeom>
          </p:spPr>
        </p:pic>
        <p:pic>
          <p:nvPicPr>
            <p:cNvPr id="16" name="Picture 15" descr="Screen Shot 2016-09-29 at 14.51.51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3441" y="4122976"/>
              <a:ext cx="1282853" cy="1079953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2841BF2-D4C5-47AC-B4E9-F43AFBC3BD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4976" y="260649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6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Top Tips - Storytime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Make it a treat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Make it a special quiet time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Show curiosity 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Read story once without stopping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Chat about the story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Avoid testing with questions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Link to other stories and experiences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Read </a:t>
            </a:r>
            <a:r>
              <a:rPr lang="en-US" sz="2800" dirty="0" err="1">
                <a:latin typeface="Twinkl Cursive Looped" panose="02000000000000000000" pitchFamily="2" charset="0"/>
              </a:rPr>
              <a:t>favourites</a:t>
            </a:r>
            <a:r>
              <a:rPr lang="en-US" sz="2800" dirty="0">
                <a:latin typeface="Twinkl Cursive Looped" panose="02000000000000000000" pitchFamily="2" charset="0"/>
              </a:rPr>
              <a:t> over and over again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winkl Cursive Looped" panose="02000000000000000000" pitchFamily="2" charset="0"/>
              </a:rPr>
              <a:t>Use different voices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Twinkl Cursive Looped" panose="02000000000000000000" pitchFamily="2" charset="0"/>
              </a:rPr>
              <a:t>Love </a:t>
            </a:r>
            <a:r>
              <a:rPr lang="en-US" sz="2800" dirty="0">
                <a:latin typeface="Twinkl Cursive Looped" panose="02000000000000000000" pitchFamily="2" charset="0"/>
              </a:rPr>
              <a:t>the book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9A7FEB-C2D2-463D-BE71-263194E20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431" y="260649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0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 – </a:t>
            </a:r>
            <a:br>
              <a:rPr lang="en-US" dirty="0"/>
            </a:br>
            <a:r>
              <a:rPr lang="en-US" dirty="0"/>
              <a:t>Phonics Screening Check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AB253C-D3E1-486C-9E37-AB9CDDE153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4092" y="5403081"/>
            <a:ext cx="1188823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10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Children read 40 words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20 real words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20 pseudo words (alien words)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82A95F-8089-42FA-9DB1-AEB8D8599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00" y="3429000"/>
            <a:ext cx="3932666" cy="25753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913FDE-2EE9-4DC4-BCAD-B283658B81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4697" y="3466106"/>
            <a:ext cx="4295775" cy="2843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13A80B-AFC3-4C2A-A582-3E8A6A6C86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7479" y="298994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48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9" y="1828800"/>
            <a:ext cx="7512701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A825D3-B926-4C00-84E3-33E75A2C02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8350" y="312130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27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FAB615-C4D8-42EF-909A-77DAE8AB46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3874" y="32507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580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9997F-DF18-49D7-B8D7-86356BD51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Testing window…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A9528-43EE-471C-B1D2-3EB163443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This years testing window starts the week beginning </a:t>
            </a:r>
            <a:r>
              <a:rPr lang="en-US" b="1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Monday 10</a:t>
            </a:r>
            <a:r>
              <a:rPr lang="en-US" b="1" u="sng" baseline="30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th</a:t>
            </a:r>
            <a:r>
              <a:rPr lang="en-US" b="1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 June 2024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It can happen any time during that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Please try to ensure your child is at school during this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Once the window is closed your child will have missed the opportunity and will have to be tested again in Year 2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AA710-9018-4D3F-942A-C2FD5F585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7769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503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70495-E36A-4B38-B6D4-905DD8455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5" y="620688"/>
            <a:ext cx="7478713" cy="864096"/>
          </a:xfrm>
        </p:spPr>
        <p:txBody>
          <a:bodyPr/>
          <a:lstStyle/>
          <a:p>
            <a:r>
              <a:rPr lang="en-GB" sz="4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winkl Cursive Looped" panose="02000000000000000000" pitchFamily="2" charset="0"/>
              </a:rPr>
              <a:t>Why Year 1?</a:t>
            </a:r>
            <a:br>
              <a:rPr lang="en-GB" sz="32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B4ABB-4185-456E-8239-3FCDB5552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latin typeface="Twinkl Cursive Looped" panose="02000000000000000000" pitchFamily="2" charset="0"/>
              </a:rPr>
              <a:t>Every Year 1 child in the country will be taking the statutory phonics screening check in June.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latin typeface="Twinkl Cursive Looped" panose="02000000000000000000" pitchFamily="2" charset="0"/>
              </a:rPr>
              <a:t>The children are used to doing these as we have already completed practice tests at each assessment point this year. 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latin typeface="Twinkl Cursive Looped" panose="02000000000000000000" pitchFamily="2" charset="0"/>
              </a:rPr>
              <a:t>The focus of the check is to determine if individual children have the sufficient phonic decoding and blending skills to meet the appropriate standard. 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638165-7F3B-4458-8D17-6FC670146EDF}"/>
              </a:ext>
            </a:extLst>
          </p:cNvPr>
          <p:cNvSpPr txBox="1"/>
          <p:nvPr/>
        </p:nvSpPr>
        <p:spPr>
          <a:xfrm>
            <a:off x="4793840" y="385500"/>
            <a:ext cx="46222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rgbClr val="FF6600"/>
                </a:solidFill>
                <a:latin typeface="Britannic Bold" panose="020B0903060703020204" pitchFamily="34" charset="0"/>
              </a:rPr>
              <a:t>It is not a reading test!</a:t>
            </a:r>
          </a:p>
        </p:txBody>
      </p:sp>
    </p:spTree>
    <p:extLst>
      <p:ext uri="{BB962C8B-B14F-4D97-AF65-F5344CB8AC3E}">
        <p14:creationId xmlns:p14="http://schemas.microsoft.com/office/powerpoint/2010/main" val="15442218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DDCFB-48FC-40D9-BD27-BB65976EB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692697"/>
            <a:ext cx="7478713" cy="864096"/>
          </a:xfrm>
        </p:spPr>
        <p:txBody>
          <a:bodyPr/>
          <a:lstStyle/>
          <a:p>
            <a:r>
              <a:rPr lang="en-GB" sz="4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winkl Cursive Looped" panose="02000000000000000000" pitchFamily="2" charset="0"/>
              </a:rPr>
              <a:t>How will it be administered?</a:t>
            </a:r>
            <a:br>
              <a:rPr lang="en-GB" sz="32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55982-B21F-4CBA-AC23-B49778FE8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Teachers will conduct all of the screening checks with the children. The children are familiar with this routine.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The children will complete the check one to one in a quiet area of the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We are not permitted to indicate to the children at the time whether they have correctly sounded out and/or blended the word.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Praise and encouragement throughout is given.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9552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90980-28DC-473A-8798-AF16191F0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620688"/>
            <a:ext cx="7478713" cy="864096"/>
          </a:xfrm>
        </p:spPr>
        <p:txBody>
          <a:bodyPr/>
          <a:lstStyle/>
          <a:p>
            <a:r>
              <a:rPr lang="en-GB" sz="4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winkl Cursive Looped" panose="02000000000000000000" pitchFamily="2" charset="0"/>
              </a:rPr>
              <a:t>And the results...?</a:t>
            </a:r>
            <a:br>
              <a:rPr lang="en-GB" sz="32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48AA4-EC2E-4180-9B73-0D0EE9B50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3600" b="0" dirty="0">
                <a:latin typeface="Twinkl Cursive Looped" panose="02000000000000000000" pitchFamily="2" charset="0"/>
              </a:rPr>
              <a:t>The children will be scored against a national standard (</a:t>
            </a:r>
            <a:r>
              <a:rPr lang="en-GB" altLang="en-US" sz="3600" b="0" i="1" dirty="0">
                <a:latin typeface="Twinkl Cursive Looped" panose="02000000000000000000" pitchFamily="2" charset="0"/>
              </a:rPr>
              <a:t>determined by DfE</a:t>
            </a:r>
            <a:r>
              <a:rPr lang="en-GB" altLang="en-US" sz="3600" b="0" dirty="0">
                <a:latin typeface="Twinkl Cursive Looped" panose="02000000000000000000" pitchFamily="2" charset="0"/>
              </a:rPr>
              <a:t>)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3600" b="0" dirty="0">
                <a:latin typeface="Twinkl Cursive Looped" panose="02000000000000000000" pitchFamily="2" charset="0"/>
              </a:rPr>
              <a:t>We will inform you of the results during the summer term as part of their annual school report. 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3600" b="0" dirty="0">
                <a:latin typeface="Twinkl Cursive Looped" panose="02000000000000000000" pitchFamily="2" charset="0"/>
              </a:rPr>
              <a:t>If your child’s score falls below the national standard they will be supported and will complete the screening in Year 2.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7538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6E2772-D51C-40EC-9366-3501CF4D7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7624" y="289521"/>
            <a:ext cx="835224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A51B80-C98F-864F-9740-E3F0E812B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059" y="1628800"/>
            <a:ext cx="8263881" cy="2447596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  <a:latin typeface="Twinkl Cursive Looped" panose="02000000000000000000" pitchFamily="2" charset="0"/>
              </a:rPr>
              <a:t>“Teach a child to read and keep that child reading and we will change everything.</a:t>
            </a:r>
          </a:p>
          <a:p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And I mean everything.”</a:t>
            </a:r>
          </a:p>
          <a:p>
            <a:endParaRPr lang="en-US" b="1" dirty="0">
              <a:solidFill>
                <a:schemeClr val="accent1"/>
              </a:solidFill>
              <a:latin typeface="Twinkl Cursive Looped" panose="02000000000000000000" pitchFamily="2" charset="0"/>
            </a:endParaRPr>
          </a:p>
          <a:p>
            <a:pPr marL="0" indent="0" algn="r">
              <a:buNone/>
            </a:pPr>
            <a:r>
              <a:rPr lang="en-US" sz="2400" i="1" dirty="0">
                <a:latin typeface="Twinkl Cursive Looped" panose="02000000000000000000" pitchFamily="2" charset="0"/>
              </a:rPr>
              <a:t>Jeanette Winterson</a:t>
            </a:r>
            <a:endParaRPr lang="en-US" sz="2400" b="1" i="1" dirty="0">
              <a:solidFill>
                <a:schemeClr val="accent1"/>
              </a:solidFill>
              <a:latin typeface="Twinkl Cursive Looped" panose="02000000000000000000" pitchFamily="2" charset="0"/>
            </a:endParaRPr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63C3D3C-A11A-E14A-91E3-23F810041EF8}"/>
              </a:ext>
            </a:extLst>
          </p:cNvPr>
          <p:cNvSpPr txBox="1">
            <a:spLocks/>
          </p:cNvSpPr>
          <p:nvPr/>
        </p:nvSpPr>
        <p:spPr>
          <a:xfrm>
            <a:off x="6673611" y="3644348"/>
            <a:ext cx="8640951" cy="864096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787878"/>
                </a:solidFill>
                <a:latin typeface="+mn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9pPr>
          </a:lstStyle>
          <a:p>
            <a:pPr defTabSz="914400"/>
            <a:endParaRPr lang="en-US" sz="3400" dirty="0">
              <a:latin typeface="Twinkl Cursive Looped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E5F48D-A036-4519-9106-A3AAA12A30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" y="5519876"/>
            <a:ext cx="1188823" cy="11827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402D21-DAD6-4405-A44A-EEED34D0E998}"/>
              </a:ext>
            </a:extLst>
          </p:cNvPr>
          <p:cNvSpPr txBox="1"/>
          <p:nvPr/>
        </p:nvSpPr>
        <p:spPr>
          <a:xfrm>
            <a:off x="346540" y="611977"/>
            <a:ext cx="82638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Reading changes everything…</a:t>
            </a:r>
          </a:p>
        </p:txBody>
      </p:sp>
    </p:spTree>
    <p:extLst>
      <p:ext uri="{BB962C8B-B14F-4D97-AF65-F5344CB8AC3E}">
        <p14:creationId xmlns:p14="http://schemas.microsoft.com/office/powerpoint/2010/main" val="40712842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8283759" cy="864096"/>
          </a:xfrm>
        </p:spPr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Any other questions? Thank you for listening…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379815" y="2305615"/>
            <a:ext cx="3762568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winkl Cursive Looped" panose="02000000000000000000" pitchFamily="2" charset="0"/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winkl Cursive Loope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C2980-0903-4C94-9BEB-E8197E5EB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89" y="5444441"/>
            <a:ext cx="1188823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3787</TotalTime>
  <Words>2464</Words>
  <Application>Microsoft Office PowerPoint</Application>
  <PresentationFormat>On-screen Show (4:3)</PresentationFormat>
  <Paragraphs>254</Paragraphs>
  <Slides>29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Arial</vt:lpstr>
      <vt:lpstr>Arial Unicode MS</vt:lpstr>
      <vt:lpstr>Britannic Bold</vt:lpstr>
      <vt:lpstr>Calibri</vt:lpstr>
      <vt:lpstr>Century Gothic</vt:lpstr>
      <vt:lpstr>Garamond</vt:lpstr>
      <vt:lpstr>Times New Roman</vt:lpstr>
      <vt:lpstr>Twinkl Cursive Looped</vt:lpstr>
      <vt:lpstr>Wingdings</vt:lpstr>
      <vt:lpstr>NEW Phonics Template</vt:lpstr>
      <vt:lpstr>PowerPoint Presentation</vt:lpstr>
      <vt:lpstr>What is phonics?</vt:lpstr>
      <vt:lpstr>Speed Sounds Set 1</vt:lpstr>
      <vt:lpstr>Speed Sounds Set 2</vt:lpstr>
      <vt:lpstr>Speed Sounds Set 3</vt:lpstr>
      <vt:lpstr>Name the pictures</vt:lpstr>
      <vt:lpstr>Picture Phrases</vt:lpstr>
      <vt:lpstr>Sounds + blending = reading </vt:lpstr>
      <vt:lpstr>Reading with Fred Talk</vt:lpstr>
      <vt:lpstr>‘Special Friends’, ‘Fred Talk’, read the word</vt:lpstr>
      <vt:lpstr>Read Write Inc. Phonics  Parents’ Meeting Listening to your child read</vt:lpstr>
      <vt:lpstr>Your child is checked to see what level they are. This is bespoke and 1:1</vt:lpstr>
      <vt:lpstr>You may have the book a few days…</vt:lpstr>
      <vt:lpstr>‘Special Friends’, ‘Fred Talk’, read the word</vt:lpstr>
      <vt:lpstr>Red Words</vt:lpstr>
      <vt:lpstr>What can you do?</vt:lpstr>
      <vt:lpstr>Repeated readings Again! Again!</vt:lpstr>
      <vt:lpstr>Top Tips - Storytime</vt:lpstr>
      <vt:lpstr>Read Write Inc. Phonics  Parents’ Meeting –  Phonics Screening Check</vt:lpstr>
      <vt:lpstr>What is the Phonics Screening Check?</vt:lpstr>
      <vt:lpstr>‘Special Friends’, ‘Fred Talk’, read the word</vt:lpstr>
      <vt:lpstr>Nonsense words</vt:lpstr>
      <vt:lpstr>Testing window…</vt:lpstr>
      <vt:lpstr>Why Year 1? </vt:lpstr>
      <vt:lpstr>How will it be administered? </vt:lpstr>
      <vt:lpstr>And the results...? </vt:lpstr>
      <vt:lpstr>Online resources available</vt:lpstr>
      <vt:lpstr>PowerPoint Presentation</vt:lpstr>
      <vt:lpstr>Any other questions? Thank you for listening…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Vanessa Shovlin</cp:lastModifiedBy>
  <cp:revision>176</cp:revision>
  <cp:lastPrinted>2024-04-30T08:21:16Z</cp:lastPrinted>
  <dcterms:created xsi:type="dcterms:W3CDTF">2015-11-23T14:36:59Z</dcterms:created>
  <dcterms:modified xsi:type="dcterms:W3CDTF">2024-04-30T18:41:01Z</dcterms:modified>
</cp:coreProperties>
</file>